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8" r:id="rId2"/>
    <p:sldId id="367" r:id="rId3"/>
    <p:sldId id="257" r:id="rId4"/>
    <p:sldId id="261" r:id="rId5"/>
    <p:sldId id="263" r:id="rId6"/>
    <p:sldId id="362" r:id="rId7"/>
    <p:sldId id="363" r:id="rId8"/>
    <p:sldId id="294" r:id="rId9"/>
    <p:sldId id="297" r:id="rId10"/>
    <p:sldId id="330" r:id="rId11"/>
    <p:sldId id="361" r:id="rId12"/>
    <p:sldId id="369" r:id="rId13"/>
    <p:sldId id="370" r:id="rId14"/>
    <p:sldId id="371" r:id="rId15"/>
    <p:sldId id="372" r:id="rId16"/>
    <p:sldId id="353" r:id="rId17"/>
    <p:sldId id="354" r:id="rId18"/>
    <p:sldId id="352" r:id="rId19"/>
    <p:sldId id="373" r:id="rId20"/>
    <p:sldId id="374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76" autoAdjust="0"/>
  </p:normalViewPr>
  <p:slideViewPr>
    <p:cSldViewPr>
      <p:cViewPr>
        <p:scale>
          <a:sx n="77" d="100"/>
          <a:sy n="77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1FE00-436C-4EAC-9BDB-09E63777B89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4283B-2201-433A-9B67-A860F765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3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3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6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2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2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7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6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5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4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5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21B7-DCB6-41FB-B85A-949B34043F24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CA47E-D7B5-490D-9C96-51914A215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005064"/>
          </a:xfrm>
        </p:spPr>
      </p:pic>
    </p:spTree>
    <p:extLst>
      <p:ext uri="{BB962C8B-B14F-4D97-AF65-F5344CB8AC3E}">
        <p14:creationId xmlns:p14="http://schemas.microsoft.com/office/powerpoint/2010/main" val="274947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632848" cy="547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самодиагностики</a:t>
            </a:r>
          </a:p>
          <a:p>
            <a:pPr marL="457200" algn="ctr">
              <a:spcAft>
                <a:spcPts val="100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«Точки </a:t>
            </a:r>
            <a:r>
              <a:rPr lang="ru-RU" sz="2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роста» </a:t>
            </a:r>
            <a:endParaRPr lang="ru-RU" sz="2600" b="1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педагоги</a:t>
            </a:r>
            <a:r>
              <a:rPr 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2800" b="1" i="1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Левкина Любовь Юрьевна ( 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Гимназия им.  </a:t>
            </a:r>
          </a:p>
          <a:p>
            <a:pPr lvl="0"/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В.А. Надькина)</a:t>
            </a:r>
          </a:p>
          <a:p>
            <a:pPr lvl="0"/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Борисенко Наталья Викторовна ( СОШ №2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lvl="0"/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Макарова Татьяна Сергеевна ( СОШ №4)</a:t>
            </a:r>
          </a:p>
          <a:p>
            <a:r>
              <a:rPr lang="ru-RU" sz="2800" dirty="0"/>
              <a:t> 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501"/>
            <a:ext cx="91440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наставнические практики 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СОШ</a:t>
            </a:r>
          </a:p>
          <a:p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ru-RU" sz="2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Лаптева </a:t>
            </a:r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Ольга Тихоновна 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(СОШ №4)/ </a:t>
            </a:r>
            <a:r>
              <a:rPr lang="ru-RU" sz="23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Пинюгина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 Светлана Анатольевна (СОШ №4)</a:t>
            </a:r>
          </a:p>
          <a:p>
            <a:pPr lvl="0"/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ru-RU" sz="2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Никитюк </a:t>
            </a:r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Татьяна Валерьевна 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(Гимназия им. В.А. Надькина)/ 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Левкина Любовь Юрьевна ( 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Гимназия им. В.А. Надькина)</a:t>
            </a:r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</a:p>
          <a:p>
            <a:pPr lvl="0"/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ru-RU" sz="23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Замолоцкая</a:t>
            </a:r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ru-RU" sz="23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Антонида</a:t>
            </a:r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  Яковлевна 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( СОШ №4)</a:t>
            </a:r>
          </a:p>
          <a:p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Березка Ольга Николаевна 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( СОШ №4)</a:t>
            </a:r>
          </a:p>
          <a:p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Матвеенко Татьяна Михайловна 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( 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СОШ №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4)/Филипенко Алена Юрьевна ( СОШ №4); Макарова Татьяна Сергеевна  (СОШ №4)</a:t>
            </a:r>
          </a:p>
          <a:p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ru-RU" sz="23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Шопова</a:t>
            </a:r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 Наталья Павловна 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( СОШ №3); </a:t>
            </a:r>
            <a:r>
              <a:rPr lang="ru-RU" sz="23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Чиркунова</a:t>
            </a:r>
            <a:r>
              <a:rPr lang="ru-RU" sz="2300" dirty="0">
                <a:solidFill>
                  <a:srgbClr val="C00000"/>
                </a:solidFill>
                <a:latin typeface="Arial Black" panose="020B0A04020102020204" pitchFamily="34" charset="0"/>
              </a:rPr>
              <a:t> Мария Романовна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 ( СОШ №3)/Попова Дина Николаевна ( СОШ №3)</a:t>
            </a:r>
          </a:p>
          <a:p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1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Лучший </a:t>
            </a:r>
            <a:r>
              <a:rPr lang="ru-RU" sz="5100" b="1" dirty="0">
                <a:solidFill>
                  <a:srgbClr val="C00000"/>
                </a:solidFill>
              </a:rPr>
              <a:t>итоговый продукт </a:t>
            </a:r>
            <a:r>
              <a:rPr lang="ru-RU" sz="5100" b="1" i="1" dirty="0">
                <a:solidFill>
                  <a:srgbClr val="C00000"/>
                </a:solidFill>
              </a:rPr>
              <a:t>( молодые педагоги)</a:t>
            </a:r>
            <a:r>
              <a:rPr lang="ru-RU" sz="5100" b="1" dirty="0">
                <a:solidFill>
                  <a:srgbClr val="C00000"/>
                </a:solidFill>
              </a:rPr>
              <a:t/>
            </a:r>
            <a:br>
              <a:rPr lang="ru-RU" sz="5100" b="1" dirty="0">
                <a:solidFill>
                  <a:srgbClr val="C00000"/>
                </a:solidFill>
              </a:rPr>
            </a:br>
            <a:r>
              <a:rPr lang="ru-RU" sz="5100" b="1" dirty="0">
                <a:solidFill>
                  <a:srgbClr val="C00000"/>
                </a:solidFill>
              </a:rPr>
              <a:t>– таблица модельного паспорта на аттестацию </a:t>
            </a:r>
            <a:endParaRPr lang="ru-RU" sz="51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( </a:t>
            </a:r>
            <a:r>
              <a:rPr lang="ru-RU" sz="5100" b="1" dirty="0">
                <a:solidFill>
                  <a:srgbClr val="C00000"/>
                </a:solidFill>
              </a:rPr>
              <a:t>раздел «Методическая работа</a:t>
            </a:r>
            <a:r>
              <a:rPr lang="ru-RU" sz="5100" b="1" dirty="0" smtClean="0">
                <a:solidFill>
                  <a:srgbClr val="C00000"/>
                </a:solidFill>
              </a:rPr>
              <a:t>»)</a:t>
            </a:r>
          </a:p>
          <a:p>
            <a:pPr marL="0" indent="0" algn="ctr"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5100" b="1" dirty="0">
                <a:solidFill>
                  <a:srgbClr val="002060"/>
                </a:solidFill>
              </a:rPr>
              <a:t>1.Виноградова Яна Сергеевна, ДОУ №19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>
                <a:solidFill>
                  <a:srgbClr val="002060"/>
                </a:solidFill>
              </a:rPr>
              <a:t>2.Потапова Юлия Витальевна, ДОУ №23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>
                <a:solidFill>
                  <a:srgbClr val="002060"/>
                </a:solidFill>
              </a:rPr>
              <a:t>3.Яскевич Антонина Николаевна, ДОУ №35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>
                <a:solidFill>
                  <a:srgbClr val="002060"/>
                </a:solidFill>
              </a:rPr>
              <a:t>4.Горлачева Ольга Валерьевна, ДОУ №10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>
                <a:solidFill>
                  <a:srgbClr val="002060"/>
                </a:solidFill>
              </a:rPr>
              <a:t>5.Сумина Зарина </a:t>
            </a:r>
            <a:r>
              <a:rPr lang="ru-RU" sz="5100" b="1" dirty="0" err="1">
                <a:solidFill>
                  <a:srgbClr val="002060"/>
                </a:solidFill>
              </a:rPr>
              <a:t>Курбоналиевна</a:t>
            </a:r>
            <a:r>
              <a:rPr lang="ru-RU" sz="5100" b="1" dirty="0">
                <a:solidFill>
                  <a:srgbClr val="002060"/>
                </a:solidFill>
              </a:rPr>
              <a:t>, ДОУ №10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>
                <a:solidFill>
                  <a:srgbClr val="002060"/>
                </a:solidFill>
              </a:rPr>
              <a:t>6. Ефимова Мария Ивановна, ДОУ №10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 smtClean="0">
                <a:solidFill>
                  <a:srgbClr val="002060"/>
                </a:solidFill>
              </a:rPr>
              <a:t>7. </a:t>
            </a:r>
            <a:r>
              <a:rPr lang="ru-RU" sz="5100" b="1" dirty="0" err="1">
                <a:solidFill>
                  <a:srgbClr val="002060"/>
                </a:solidFill>
              </a:rPr>
              <a:t>Шишлянникова</a:t>
            </a:r>
            <a:r>
              <a:rPr lang="ru-RU" sz="5100" b="1" dirty="0">
                <a:solidFill>
                  <a:srgbClr val="002060"/>
                </a:solidFill>
              </a:rPr>
              <a:t> Ирина Федоровна, ДОУ №22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 smtClean="0">
                <a:solidFill>
                  <a:srgbClr val="002060"/>
                </a:solidFill>
              </a:rPr>
              <a:t>8. </a:t>
            </a:r>
            <a:r>
              <a:rPr lang="ru-RU" sz="5100" b="1" dirty="0">
                <a:solidFill>
                  <a:srgbClr val="002060"/>
                </a:solidFill>
              </a:rPr>
              <a:t>Малых Оксана Сергеевна, ДОУ №27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 smtClean="0">
                <a:solidFill>
                  <a:srgbClr val="002060"/>
                </a:solidFill>
              </a:rPr>
              <a:t>9. </a:t>
            </a:r>
            <a:r>
              <a:rPr lang="ru-RU" sz="5100" b="1" dirty="0" err="1">
                <a:solidFill>
                  <a:srgbClr val="002060"/>
                </a:solidFill>
              </a:rPr>
              <a:t>Аференок</a:t>
            </a:r>
            <a:r>
              <a:rPr lang="ru-RU" sz="5100" b="1" dirty="0">
                <a:solidFill>
                  <a:srgbClr val="002060"/>
                </a:solidFill>
              </a:rPr>
              <a:t> Татьяна Александровна, ДОУ №27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 smtClean="0">
                <a:solidFill>
                  <a:srgbClr val="002060"/>
                </a:solidFill>
              </a:rPr>
              <a:t>10.Зыкова </a:t>
            </a:r>
            <a:r>
              <a:rPr lang="ru-RU" sz="5100" b="1" dirty="0">
                <a:solidFill>
                  <a:srgbClr val="002060"/>
                </a:solidFill>
              </a:rPr>
              <a:t>Наталья Александровна, ДОУ №36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 smtClean="0">
                <a:solidFill>
                  <a:srgbClr val="002060"/>
                </a:solidFill>
              </a:rPr>
              <a:t>11. </a:t>
            </a:r>
            <a:r>
              <a:rPr lang="ru-RU" sz="5100" b="1" dirty="0" err="1">
                <a:solidFill>
                  <a:srgbClr val="002060"/>
                </a:solidFill>
              </a:rPr>
              <a:t>Цыклер</a:t>
            </a:r>
            <a:r>
              <a:rPr lang="ru-RU" sz="5100" b="1" dirty="0">
                <a:solidFill>
                  <a:srgbClr val="002060"/>
                </a:solidFill>
              </a:rPr>
              <a:t> Нина Сергеевна, ДОУ №36</a:t>
            </a:r>
            <a:br>
              <a:rPr lang="ru-RU" sz="5100" b="1" dirty="0">
                <a:solidFill>
                  <a:srgbClr val="002060"/>
                </a:solidFill>
              </a:rPr>
            </a:br>
            <a:r>
              <a:rPr lang="ru-RU" sz="5100" b="1" dirty="0" smtClean="0">
                <a:solidFill>
                  <a:srgbClr val="002060"/>
                </a:solidFill>
              </a:rPr>
              <a:t>12.Бугрова </a:t>
            </a:r>
            <a:r>
              <a:rPr lang="ru-RU" sz="5100" b="1" dirty="0">
                <a:solidFill>
                  <a:srgbClr val="002060"/>
                </a:solidFill>
              </a:rPr>
              <a:t>Надежда Валерьевна, ДОУ №36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3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Лучший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методический </a:t>
            </a:r>
            <a:r>
              <a:rPr lang="ru-RU" sz="3600" b="1" dirty="0" smtClean="0">
                <a:solidFill>
                  <a:srgbClr val="C00000"/>
                </a:solidFill>
              </a:rPr>
              <a:t>продукт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( молодые педагоги)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Юрина Юлия Николаевна - МДОУ 35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9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632848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самодиагностики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«Точки </a:t>
            </a:r>
            <a:r>
              <a:rPr lang="ru-RU" sz="26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 роста» </a:t>
            </a:r>
            <a:endParaRPr lang="ru-RU" sz="2600" b="1" dirty="0" smtClean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педагоги</a:t>
            </a:r>
            <a:r>
              <a:rPr 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1.Горбунова Анастасия Константиновна </a:t>
            </a: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№21)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2.Ефимова Мария  </a:t>
            </a:r>
            <a:r>
              <a:rPr lang="ru-RU" sz="2400" b="1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Ивановна </a:t>
            </a:r>
            <a:r>
              <a:rPr lang="ru-RU" sz="2400" b="1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№10)</a:t>
            </a:r>
          </a:p>
        </p:txBody>
      </p:sp>
    </p:spTree>
    <p:extLst>
      <p:ext uri="{BB962C8B-B14F-4D97-AF65-F5344CB8AC3E}">
        <p14:creationId xmlns:p14="http://schemas.microsoft.com/office/powerpoint/2010/main" val="39716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501"/>
            <a:ext cx="9144000" cy="538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наставнические практики  ДОУ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Вишнякова Татьяна Геннадьевна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№21)/Горбунова Анастасия Константиновна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№21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Кудерова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Елена Геннадьевна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№25) / Юрина Юлия Николаевна  (ДОУ №35);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Железцова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Алена Леонидовна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№22);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Орсоева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Олеговна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№25);Жданова Анна Викторовна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№25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Курендова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Степановна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№22)/ Ефимова Мария Ивановна (ДОУ №10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Шишлянникова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Ирина Федоровна (ДОУ №22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Реутова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Викторовна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№21)/ Яскевич Антонина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Николаевна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ДОУ №35), Яковлева Светлана Николаевна ( ДОУ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№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Петрова Лидия Сергеевна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(ДОУ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№22)</a:t>
            </a:r>
            <a:endParaRPr lang="ru-RU" sz="2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0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Соц. опрос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(май, 2019-2020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(опросник Р.Б.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Кэттела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74 % из числа молодых педагогов, которые определили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 наставников: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–«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Проводник»,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подобно навигатору, приводящий к цели – 74,3%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«Консультант»,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подающий помощь по обращению молодого педагога – 12,8%;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–«Кумир»,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демонстрирующий успешные профессиональные модели – 5,3 %;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–«Защитник интересов»,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создающий возможность трудиться в благоприятной атмосфере – 5,1%;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–«Контролер»,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осуществляющий коррекцию деятельности – 2,5 %. 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0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(идеи А.Н.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Лутошкина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77% участников (молодые/ наставники), которые определили </a:t>
            </a:r>
            <a:r>
              <a:rPr lang="ru-RU" sz="2800" b="1" u="sng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развития коллектива.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нашем случае, коллектив «наставник-молодой педагог» как:</a:t>
            </a:r>
          </a:p>
          <a:p>
            <a:pPr indent="180340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«Алый парус»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48,5%;</a:t>
            </a:r>
          </a:p>
          <a:p>
            <a:pPr indent="180340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«Горящий факел»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22,8 %;</a:t>
            </a:r>
          </a:p>
          <a:p>
            <a:pPr indent="180340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«Мерцающий маяк»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20,2%;</a:t>
            </a:r>
          </a:p>
          <a:p>
            <a:pPr indent="180340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«Мягкая глина»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7,1 %;</a:t>
            </a:r>
          </a:p>
          <a:p>
            <a:pPr indent="180340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«Песчаная россыпь»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1,4 %.</a:t>
            </a:r>
            <a:endParaRPr lang="ru-RU" sz="2800" b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1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Лучшая команда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«Творческий тандем»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(наставники/молодые педагоги)</a:t>
            </a:r>
          </a:p>
          <a:p>
            <a:pPr lvl="0">
              <a:buFontTx/>
              <a:buChar char="-"/>
            </a:pP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Замолоцкая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Антонида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Яковлевна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Березка  Ольга Николаевна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Матвеенко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Татьяна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Михайловна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 СОШ №4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0" lvl="0" indent="0">
              <a:buNone/>
            </a:pP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Лаптева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Ольга Тихоновна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(СОШ №4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 </a:t>
            </a:r>
          </a:p>
          <a:p>
            <a:pPr marL="0" lvl="0" indent="0">
              <a:buNone/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Ковалева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Елена Петровна (СОШ 2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 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Чемезова Алла  Николаевна (СОШ 2)</a:t>
            </a:r>
          </a:p>
          <a:p>
            <a:pPr marL="0" lvl="0" indent="0">
              <a:buNone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Барахаева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Ольга Валерьевна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Гордина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Нина Григорьевна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(СОШ 2)</a:t>
            </a:r>
          </a:p>
          <a:p>
            <a:pPr marL="0" lvl="0" indent="0">
              <a:buNone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1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Лучшая команда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«Творческий тандем»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Наставник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Кудерова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Елена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Г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еннадьевна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 молодые педагоги.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Наставники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Сергеева Ирина Алексеевна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  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Ращупкина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Бэлла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Михайловна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молодые 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педагоги.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3.Наставник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Вишнякова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атьяна Геннадьевна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и молодой педагог.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5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603448"/>
            <a:ext cx="7745782" cy="8197620"/>
          </a:xfrm>
        </p:spPr>
      </p:pic>
    </p:spTree>
    <p:extLst>
      <p:ext uri="{BB962C8B-B14F-4D97-AF65-F5344CB8AC3E}">
        <p14:creationId xmlns:p14="http://schemas.microsoft.com/office/powerpoint/2010/main" val="175561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141" y="116632"/>
            <a:ext cx="8229600" cy="56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«Наставничество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это двухсторонний процесс, который носит субъектный характер, где молодой учитель и наставник выступают субъектами взаимодействия наставнической деятельности. В процессе наставничества обе стороны (зрелое и молодое поколение) растут одновременно: одни – технически, другие – приобретая бесценный </a:t>
            </a:r>
            <a:r>
              <a:rPr lang="ru-RU" sz="3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опыт»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О. Агафонова</a:t>
            </a:r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2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Вид </a:t>
            </a: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практики –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наставничество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Модель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: «творческий тандем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Модель способствует формированию полноценной команды. Члены команды работают совместно, разделяют ответственность за 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результат.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Количество 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участников второго </a:t>
            </a: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этапа</a:t>
            </a:r>
          </a:p>
          <a:p>
            <a:pPr marL="0" lv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проекта 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– </a:t>
            </a:r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</a:rPr>
              <a:t>91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человек:</a:t>
            </a:r>
          </a:p>
          <a:p>
            <a:pPr marL="0" lvl="0" indent="0">
              <a:buNone/>
            </a:pPr>
            <a:endParaRPr lang="ru-RU" sz="4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37</a:t>
            </a: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наставников</a:t>
            </a:r>
          </a:p>
          <a:p>
            <a:pPr lvl="0"/>
            <a:r>
              <a:rPr lang="ru-RU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54</a:t>
            </a: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Arial Black" panose="020B0A04020102020204" pitchFamily="34" charset="0"/>
              </a:rPr>
              <a:t>молодых </a:t>
            </a:r>
            <a:r>
              <a:rPr lang="ru-RU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педагогов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786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002060"/>
                </a:solidFill>
              </a:rPr>
              <a:t>Н</a:t>
            </a:r>
            <a:r>
              <a:rPr lang="ru-RU" sz="3500" b="1" dirty="0" smtClean="0">
                <a:solidFill>
                  <a:srgbClr val="002060"/>
                </a:solidFill>
              </a:rPr>
              <a:t>а </a:t>
            </a:r>
            <a:r>
              <a:rPr lang="ru-RU" sz="3500" b="1" dirty="0">
                <a:solidFill>
                  <a:srgbClr val="002060"/>
                </a:solidFill>
              </a:rPr>
              <a:t>общественно-педагогическую экспертизу представлено </a:t>
            </a:r>
            <a:r>
              <a:rPr lang="ru-RU" sz="3500" b="1" dirty="0">
                <a:solidFill>
                  <a:srgbClr val="C00000"/>
                </a:solidFill>
              </a:rPr>
              <a:t>25 </a:t>
            </a:r>
            <a:r>
              <a:rPr lang="ru-RU" sz="3500" b="1" dirty="0">
                <a:solidFill>
                  <a:srgbClr val="002060"/>
                </a:solidFill>
              </a:rPr>
              <a:t>наставнических практик: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10</a:t>
            </a:r>
            <a:r>
              <a:rPr lang="ru-RU" sz="4000" b="1" dirty="0">
                <a:solidFill>
                  <a:srgbClr val="002060"/>
                </a:solidFill>
              </a:rPr>
              <a:t> – наставники СОШ (автор – 5 практик; авторский коллектив – 5 практик), что составляет 89 % наставников СОШ;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15</a:t>
            </a:r>
            <a:r>
              <a:rPr lang="ru-RU" sz="4000" b="1" dirty="0">
                <a:solidFill>
                  <a:srgbClr val="002060"/>
                </a:solidFill>
              </a:rPr>
              <a:t> – наставники ДОУ (автор – 12 практик; авторский коллектив – 3 практики), что составляет 95 % из числа наставников </a:t>
            </a:r>
            <a:r>
              <a:rPr lang="ru-RU" sz="4000" b="1" dirty="0" smtClean="0">
                <a:solidFill>
                  <a:srgbClr val="002060"/>
                </a:solidFill>
              </a:rPr>
              <a:t>ДОУ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387383"/>
              </p:ext>
            </p:extLst>
          </p:nvPr>
        </p:nvGraphicFramePr>
        <p:xfrm>
          <a:off x="179512" y="188640"/>
          <a:ext cx="8712968" cy="6092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028"/>
                <a:gridCol w="4356940"/>
              </a:tblGrid>
              <a:tr h="588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Сильные стороны представленных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 наставнических практик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Слабые  стороны представленных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наставнических практик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/>
                </a:tc>
              </a:tr>
              <a:tr h="55037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Использование традиционных и </a:t>
                      </a:r>
                      <a:r>
                        <a:rPr lang="ru-RU" sz="1600" b="1" u="sng" dirty="0">
                          <a:effectLst/>
                        </a:rPr>
                        <a:t>современных</a:t>
                      </a:r>
                      <a:r>
                        <a:rPr lang="ru-RU" sz="1600" b="1" dirty="0">
                          <a:effectLst/>
                        </a:rPr>
                        <a:t> форм, моделей наставничества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Актуальность и </a:t>
                      </a:r>
                      <a:r>
                        <a:rPr lang="ru-RU" sz="1600" b="1" u="sng" dirty="0">
                          <a:effectLst/>
                        </a:rPr>
                        <a:t>обоснованность </a:t>
                      </a:r>
                      <a:r>
                        <a:rPr lang="ru-RU" sz="1600" b="1" dirty="0">
                          <a:effectLst/>
                        </a:rPr>
                        <a:t>решаемой (затронутой) проблемы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Цели и задачи </a:t>
                      </a:r>
                      <a:r>
                        <a:rPr lang="ru-RU" sz="1600" b="1" u="sng" dirty="0">
                          <a:effectLst/>
                        </a:rPr>
                        <a:t>соответствуют</a:t>
                      </a:r>
                      <a:r>
                        <a:rPr lang="ru-RU" sz="1600" b="1" dirty="0">
                          <a:effectLst/>
                        </a:rPr>
                        <a:t> ожидаемому результату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u="sng" dirty="0">
                          <a:effectLst/>
                        </a:rPr>
                        <a:t>Обоснованность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u="sng" dirty="0">
                          <a:effectLst/>
                        </a:rPr>
                        <a:t>алгоритма</a:t>
                      </a:r>
                      <a:r>
                        <a:rPr lang="ru-RU" sz="1600" b="1" dirty="0">
                          <a:effectLst/>
                        </a:rPr>
                        <a:t> при реализации практики.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u="sng" dirty="0">
                          <a:effectLst/>
                        </a:rPr>
                        <a:t>Многообразие задействованных ресурсов</a:t>
                      </a:r>
                      <a:r>
                        <a:rPr lang="ru-RU" sz="1600" b="1" dirty="0">
                          <a:effectLst/>
                        </a:rPr>
                        <a:t> и возможностей для приобретения и развития компетенций и обратной связи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u="sng" dirty="0">
                          <a:effectLst/>
                        </a:rPr>
                        <a:t>Эффективность</a:t>
                      </a:r>
                      <a:r>
                        <a:rPr lang="ru-RU" sz="1600" b="1" dirty="0">
                          <a:effectLst/>
                        </a:rPr>
                        <a:t> применяемых инструментов наставничества </a:t>
                      </a:r>
                      <a:r>
                        <a:rPr lang="ru-RU" sz="1600" b="1" u="sng" dirty="0">
                          <a:effectLst/>
                        </a:rPr>
                        <a:t>доказана </a:t>
                      </a:r>
                      <a:r>
                        <a:rPr lang="ru-RU" sz="1600" b="1" dirty="0">
                          <a:effectLst/>
                        </a:rPr>
                        <a:t>представленными  результатами профессионального и личностного роста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effectLst/>
                        </a:rPr>
                        <a:t>Профессиональный </a:t>
                      </a:r>
                      <a:r>
                        <a:rPr lang="ru-RU" sz="1600" b="1" u="sng" dirty="0">
                          <a:effectLst/>
                        </a:rPr>
                        <a:t>тандем</a:t>
                      </a:r>
                      <a:r>
                        <a:rPr lang="ru-RU" sz="1600" b="1" dirty="0">
                          <a:effectLst/>
                        </a:rPr>
                        <a:t> «Мастер-Подмастерье»  </a:t>
                      </a:r>
                      <a:r>
                        <a:rPr lang="ru-RU" sz="1600" b="1" u="sng" dirty="0">
                          <a:effectLst/>
                        </a:rPr>
                        <a:t>работает совместно,</a:t>
                      </a:r>
                      <a:r>
                        <a:rPr lang="ru-RU" sz="1600" b="1" dirty="0">
                          <a:effectLst/>
                        </a:rPr>
                        <a:t> разделяя ответственность за результат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227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Недостаточный </a:t>
                      </a:r>
                      <a:r>
                        <a:rPr lang="ru-RU" sz="1600" b="1" u="sng" dirty="0">
                          <a:effectLst/>
                        </a:rPr>
                        <a:t>уровень методологической грамотности</a:t>
                      </a:r>
                      <a:r>
                        <a:rPr lang="ru-RU" sz="1600" b="1" dirty="0">
                          <a:effectLst/>
                        </a:rPr>
                        <a:t> при описании собственной практики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227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Недостаточно глубокий </a:t>
                      </a:r>
                      <a:r>
                        <a:rPr lang="ru-RU" sz="1600" b="1" u="sng" dirty="0">
                          <a:effectLst/>
                        </a:rPr>
                        <a:t>анализ применения инструментов</a:t>
                      </a:r>
                      <a:r>
                        <a:rPr lang="ru-RU" sz="1600" b="1" dirty="0">
                          <a:effectLst/>
                        </a:rPr>
                        <a:t> реализации практики.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2270" algn="l"/>
                        </a:tabLst>
                      </a:pPr>
                      <a:r>
                        <a:rPr lang="ru-RU" sz="1600" b="1" u="sng" dirty="0">
                          <a:effectLst/>
                        </a:rPr>
                        <a:t>Избыточность </a:t>
                      </a:r>
                      <a:r>
                        <a:rPr lang="ru-RU" sz="1600" b="1" dirty="0">
                          <a:effectLst/>
                        </a:rPr>
                        <a:t>теоретического материала и объем поставленных </a:t>
                      </a:r>
                      <a:r>
                        <a:rPr lang="ru-RU" sz="1600" b="1" u="sng" dirty="0">
                          <a:effectLst/>
                        </a:rPr>
                        <a:t>задач</a:t>
                      </a:r>
                      <a:endParaRPr lang="ru-RU" sz="16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2270" algn="l"/>
                        </a:tabLst>
                      </a:pPr>
                      <a:r>
                        <a:rPr lang="ru-RU" sz="1600" b="1" u="sng" dirty="0">
                          <a:effectLst/>
                        </a:rPr>
                        <a:t>Нецелесообразность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u="sng" dirty="0">
                          <a:effectLst/>
                        </a:rPr>
                        <a:t>выбора способов</a:t>
                      </a:r>
                      <a:r>
                        <a:rPr lang="ru-RU" sz="1600" b="1" dirty="0">
                          <a:effectLst/>
                        </a:rPr>
                        <a:t> решения поставленных задач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8227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Не в полном объеме простроена работа в системе обратной связи  «наставник - молодой педагог» ( как следствие, </a:t>
                      </a:r>
                      <a:r>
                        <a:rPr lang="ru-RU" sz="1600" b="1" u="sng" dirty="0">
                          <a:effectLst/>
                        </a:rPr>
                        <a:t>цель</a:t>
                      </a:r>
                      <a:r>
                        <a:rPr lang="ru-RU" sz="1600" b="1" dirty="0">
                          <a:effectLst/>
                        </a:rPr>
                        <a:t> практики </a:t>
                      </a:r>
                      <a:r>
                        <a:rPr lang="ru-RU" sz="1600" b="1" u="sng" dirty="0">
                          <a:effectLst/>
                        </a:rPr>
                        <a:t>не соответствует результату)</a:t>
                      </a:r>
                      <a:endParaRPr lang="ru-RU" sz="1600" b="1" dirty="0">
                        <a:effectLst/>
                      </a:endParaRPr>
                    </a:p>
                    <a:p>
                      <a:pPr marL="2921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 </a:t>
                      </a:r>
                    </a:p>
                    <a:p>
                      <a:pPr marL="2921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50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79990"/>
              </p:ext>
            </p:extLst>
          </p:nvPr>
        </p:nvGraphicFramePr>
        <p:xfrm>
          <a:off x="251520" y="188640"/>
          <a:ext cx="8640959" cy="6408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29"/>
                <a:gridCol w="4320930"/>
              </a:tblGrid>
              <a:tr h="351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Возможности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2100" indent="-17970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" algn="l"/>
                        </a:tabLst>
                      </a:pPr>
                      <a:r>
                        <a:rPr lang="ru-RU" sz="1800" b="1">
                          <a:effectLst/>
                        </a:rPr>
                        <a:t>Угрозы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575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</a:rPr>
                        <a:t>Создание творческого и профессионального </a:t>
                      </a:r>
                      <a:r>
                        <a:rPr lang="ru-RU" sz="1800" b="1" u="sng" dirty="0">
                          <a:effectLst/>
                        </a:rPr>
                        <a:t>тандема </a:t>
                      </a:r>
                      <a:r>
                        <a:rPr lang="ru-RU" sz="1800" b="1" dirty="0">
                          <a:effectLst/>
                        </a:rPr>
                        <a:t>«Мастер-Подмастерье» на </a:t>
                      </a:r>
                      <a:r>
                        <a:rPr lang="ru-RU" sz="1800" b="1" u="sng" dirty="0">
                          <a:effectLst/>
                        </a:rPr>
                        <a:t>долгосрочную перспективу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</a:rPr>
                        <a:t>Поддержка </a:t>
                      </a:r>
                      <a:r>
                        <a:rPr lang="ru-RU" sz="1800" b="1" u="sng" dirty="0">
                          <a:effectLst/>
                        </a:rPr>
                        <a:t>самостоятельности</a:t>
                      </a:r>
                      <a:r>
                        <a:rPr lang="ru-RU" sz="1800" b="1" dirty="0">
                          <a:effectLst/>
                        </a:rPr>
                        <a:t> в решении жизненных вопросов, в формировании  профессионально-личностной позиции, в реализации намеченной цели.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</a:rPr>
                        <a:t>Психологическая </a:t>
                      </a:r>
                      <a:r>
                        <a:rPr lang="ru-RU" sz="1800" b="1" u="sng" dirty="0">
                          <a:effectLst/>
                        </a:rPr>
                        <a:t>готовность </a:t>
                      </a:r>
                      <a:r>
                        <a:rPr lang="ru-RU" sz="1800" b="1" dirty="0">
                          <a:effectLst/>
                        </a:rPr>
                        <a:t>молодого педагога к различным </a:t>
                      </a:r>
                      <a:r>
                        <a:rPr lang="ru-RU" sz="1800" b="1" u="sng" dirty="0">
                          <a:effectLst/>
                        </a:rPr>
                        <a:t>конкурсам</a:t>
                      </a:r>
                      <a:r>
                        <a:rPr lang="ru-RU" sz="1800" b="1" dirty="0">
                          <a:effectLst/>
                        </a:rPr>
                        <a:t>, к подготовке документов на аттестацию.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u="sng" dirty="0">
                          <a:effectLst/>
                        </a:rPr>
                        <a:t>Формирование </a:t>
                      </a:r>
                      <a:r>
                        <a:rPr lang="ru-RU" sz="1800" b="1" dirty="0">
                          <a:effectLst/>
                        </a:rPr>
                        <a:t>у молодых педагогов вместо «лоскутных» знаний </a:t>
                      </a:r>
                      <a:r>
                        <a:rPr lang="ru-RU" sz="1800" b="1" u="sng" dirty="0">
                          <a:effectLst/>
                        </a:rPr>
                        <a:t>системы профессиональных компетенций</a:t>
                      </a:r>
                      <a:endParaRPr lang="ru-RU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u="sng" dirty="0">
                          <a:effectLst/>
                        </a:rPr>
                        <a:t>Трансляци</a:t>
                      </a:r>
                      <a:r>
                        <a:rPr lang="ru-RU" sz="1800" b="1" dirty="0">
                          <a:effectLst/>
                        </a:rPr>
                        <a:t>я </a:t>
                      </a:r>
                      <a:r>
                        <a:rPr lang="ru-RU" sz="1800" b="1" u="sng" dirty="0">
                          <a:effectLst/>
                        </a:rPr>
                        <a:t>передовых идей</a:t>
                      </a:r>
                      <a:r>
                        <a:rPr lang="ru-RU" sz="1800" b="1" dirty="0">
                          <a:effectLst/>
                        </a:rPr>
                        <a:t> через молодого учителя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1.</a:t>
                      </a:r>
                      <a:r>
                        <a:rPr lang="ru-RU" sz="1800" b="1" u="sng" dirty="0">
                          <a:effectLst/>
                        </a:rPr>
                        <a:t>Отсутствие согласованности</a:t>
                      </a:r>
                      <a:r>
                        <a:rPr lang="ru-RU" sz="1800" b="1" dirty="0">
                          <a:effectLst/>
                        </a:rPr>
                        <a:t> – обсуждения и принятия совместного решения о профессиональном продвижении наставляемого.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2.</a:t>
                      </a:r>
                      <a:r>
                        <a:rPr lang="ru-RU" sz="1800" b="1" u="sng" dirty="0">
                          <a:effectLst/>
                        </a:rPr>
                        <a:t>Отсутствие</a:t>
                      </a:r>
                      <a:r>
                        <a:rPr lang="ru-RU" sz="1800" b="1" dirty="0">
                          <a:effectLst/>
                        </a:rPr>
                        <a:t> у молодого педагога </a:t>
                      </a:r>
                      <a:r>
                        <a:rPr lang="ru-RU" sz="1800" b="1" u="sng" dirty="0">
                          <a:effectLst/>
                        </a:rPr>
                        <a:t>мотивации </a:t>
                      </a:r>
                      <a:r>
                        <a:rPr lang="ru-RU" sz="1800" b="1" dirty="0">
                          <a:effectLst/>
                        </a:rPr>
                        <a:t>к профессиональному развитию и закреплению в кадровом составе ОУ.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3.Стремительная   неустойчивость интересов  в профессии ( как следствие, </a:t>
                      </a:r>
                      <a:r>
                        <a:rPr lang="ru-RU" sz="1800" b="1" u="sng" dirty="0">
                          <a:effectLst/>
                        </a:rPr>
                        <a:t>отсутствие творческой индивидуальности)</a:t>
                      </a:r>
                      <a:endParaRPr lang="ru-RU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4.Психологическая </a:t>
                      </a:r>
                      <a:r>
                        <a:rPr lang="ru-RU" sz="1800" b="1" u="sng" dirty="0">
                          <a:effectLst/>
                        </a:rPr>
                        <a:t>усталость</a:t>
                      </a:r>
                      <a:r>
                        <a:rPr lang="ru-RU" sz="1800" b="1" dirty="0">
                          <a:effectLst/>
                        </a:rPr>
                        <a:t> и профессиональное выгорание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27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77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Лучший </a:t>
            </a:r>
            <a:r>
              <a:rPr lang="ru-RU" sz="5100" b="1" dirty="0">
                <a:solidFill>
                  <a:srgbClr val="C00000"/>
                </a:solidFill>
              </a:rPr>
              <a:t>итоговый продукт </a:t>
            </a:r>
            <a:r>
              <a:rPr lang="ru-RU" sz="5100" b="1" i="1" dirty="0">
                <a:solidFill>
                  <a:srgbClr val="C00000"/>
                </a:solidFill>
              </a:rPr>
              <a:t>( молодые педагоги)</a:t>
            </a:r>
            <a:r>
              <a:rPr lang="ru-RU" sz="5100" b="1" dirty="0">
                <a:solidFill>
                  <a:srgbClr val="C00000"/>
                </a:solidFill>
              </a:rPr>
              <a:t/>
            </a:r>
            <a:br>
              <a:rPr lang="ru-RU" sz="5100" b="1" dirty="0">
                <a:solidFill>
                  <a:srgbClr val="C00000"/>
                </a:solidFill>
              </a:rPr>
            </a:br>
            <a:r>
              <a:rPr lang="ru-RU" sz="5100" b="1" dirty="0">
                <a:solidFill>
                  <a:srgbClr val="C00000"/>
                </a:solidFill>
              </a:rPr>
              <a:t>– таблица модельного паспорта на аттестацию </a:t>
            </a:r>
            <a:endParaRPr lang="ru-RU" sz="51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( </a:t>
            </a:r>
            <a:r>
              <a:rPr lang="ru-RU" sz="5100" b="1" dirty="0">
                <a:solidFill>
                  <a:srgbClr val="C00000"/>
                </a:solidFill>
              </a:rPr>
              <a:t>раздел «Методическая работа</a:t>
            </a:r>
            <a:r>
              <a:rPr lang="ru-RU" sz="5100" b="1" dirty="0" smtClean="0">
                <a:solidFill>
                  <a:srgbClr val="C00000"/>
                </a:solidFill>
              </a:rPr>
              <a:t>»)</a:t>
            </a:r>
          </a:p>
          <a:p>
            <a:pPr marL="0" indent="0" algn="ctr">
              <a:buNone/>
            </a:pPr>
            <a:endParaRPr lang="ru-RU" sz="51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 </a:t>
            </a:r>
            <a:r>
              <a:rPr lang="ru-RU" sz="4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Пинюгина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Светлана Анатольевна (СОШ №4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Левкина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Любовь Юрьевна (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Гимназия им.  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ru-RU" sz="4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В.А.Надькина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3.Борисенко Наталья Викторовна ( СОШ №2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4.Макарова 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</a:rPr>
              <a:t>Татьяна Сергеевна ( СОШ №4)</a:t>
            </a:r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Лучший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методический </a:t>
            </a:r>
            <a:r>
              <a:rPr lang="ru-RU" sz="3600" b="1" dirty="0" smtClean="0">
                <a:solidFill>
                  <a:srgbClr val="C00000"/>
                </a:solidFill>
              </a:rPr>
              <a:t>продукт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( молодые педагоги)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Борисенко </a:t>
            </a: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Наталья Викторовна ( СОШ №2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2. Левкина Любовь Юрьевна ( 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Гимназия им. 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В.А. Надькина)</a:t>
            </a:r>
            <a:endParaRPr lang="ru-RU" sz="2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900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  </vt:lpstr>
      <vt:lpstr>Лучший методический продукт  ( молодые педагоги)</vt:lpstr>
      <vt:lpstr>Презентация PowerPoint</vt:lpstr>
      <vt:lpstr>Презентация PowerPoint</vt:lpstr>
      <vt:lpstr>    </vt:lpstr>
      <vt:lpstr>Лучший методический продукт  ( молодые педагоги)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</dc:creator>
  <cp:lastModifiedBy>Kurek</cp:lastModifiedBy>
  <cp:revision>37</cp:revision>
  <cp:lastPrinted>2020-05-07T06:37:23Z</cp:lastPrinted>
  <dcterms:created xsi:type="dcterms:W3CDTF">2019-05-13T03:36:02Z</dcterms:created>
  <dcterms:modified xsi:type="dcterms:W3CDTF">2020-05-08T06:57:25Z</dcterms:modified>
</cp:coreProperties>
</file>